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7" r:id="rId2"/>
    <p:sldId id="260" r:id="rId3"/>
    <p:sldId id="275" r:id="rId4"/>
    <p:sldId id="261" r:id="rId5"/>
    <p:sldId id="262" r:id="rId6"/>
    <p:sldId id="263" r:id="rId7"/>
    <p:sldId id="264" r:id="rId8"/>
    <p:sldId id="265" r:id="rId9"/>
    <p:sldId id="266" r:id="rId10"/>
    <p:sldId id="269" r:id="rId11"/>
    <p:sldId id="270" r:id="rId12"/>
    <p:sldId id="271" r:id="rId13"/>
    <p:sldId id="272" r:id="rId14"/>
    <p:sldId id="273"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p:cViewPr varScale="1">
        <p:scale>
          <a:sx n="83" d="100"/>
          <a:sy n="83" d="100"/>
        </p:scale>
        <p:origin x="6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A02E7A5F-A98B-447F-996D-34B4744E449C}" type="datetimeFigureOut">
              <a:rPr lang="en-GB" smtClean="0"/>
              <a:t>12/07/2023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81922950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2E7A5F-A98B-447F-996D-34B4744E449C}" type="datetimeFigureOut">
              <a:rPr lang="en-GB" smtClean="0"/>
              <a:t>12/07/2023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2257457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02E7A5F-A98B-447F-996D-34B4744E449C}" type="datetimeFigureOut">
              <a:rPr lang="en-GB" smtClean="0"/>
              <a:t>12/07/2023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193322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02E7A5F-A98B-447F-996D-34B4744E449C}" type="datetimeFigureOut">
              <a:rPr lang="en-GB" smtClean="0"/>
              <a:t>12/07/2023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204047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A02E7A5F-A98B-447F-996D-34B4744E449C}" type="datetimeFigureOut">
              <a:rPr lang="en-GB" smtClean="0"/>
              <a:t>12/07/2023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14922307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02E7A5F-A98B-447F-996D-34B4744E449C}" type="datetimeFigureOut">
              <a:rPr lang="en-GB" smtClean="0"/>
              <a:t>12/07/2023</a:t>
            </a:fld>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709092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A02E7A5F-A98B-447F-996D-34B4744E449C}" type="datetimeFigureOut">
              <a:rPr lang="en-GB" smtClean="0"/>
              <a:t>12/07/2023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EBDA4AF-CBDD-40B5-A253-319CB5B032ED}" type="slidenum">
              <a:rPr lang="en-GB" smtClean="0"/>
              <a:t>‹#›</a:t>
            </a:fld>
            <a:endParaRPr lang="en-GB"/>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74468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02E7A5F-A98B-447F-996D-34B4744E449C}" type="datetimeFigureOut">
              <a:rPr lang="en-GB" smtClean="0"/>
              <a:t>12/07/2023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2531950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2E7A5F-A98B-447F-996D-34B4744E449C}" type="datetimeFigureOut">
              <a:rPr lang="en-GB" smtClean="0"/>
              <a:t>12/07/2023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23873735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A02E7A5F-A98B-447F-996D-34B4744E449C}" type="datetimeFigureOut">
              <a:rPr lang="en-GB" smtClean="0"/>
              <a:t>12/07/2023</a:t>
            </a:fld>
            <a:endParaRPr lang="en-GB"/>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1" name="Slide Number Placeholder 10"/>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581826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A02E7A5F-A98B-447F-996D-34B4744E449C}" type="datetimeFigureOut">
              <a:rPr lang="en-GB" smtClean="0"/>
              <a:t>12/07/2023</a:t>
            </a:fld>
            <a:endParaRPr lang="en-GB"/>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GB"/>
          </a:p>
        </p:txBody>
      </p:sp>
      <p:sp>
        <p:nvSpPr>
          <p:cNvPr id="10" name="Slide Number Placeholder 9"/>
          <p:cNvSpPr>
            <a:spLocks noGrp="1"/>
          </p:cNvSpPr>
          <p:nvPr>
            <p:ph type="sldNum" sz="quarter" idx="12"/>
          </p:nvPr>
        </p:nvSpPr>
        <p:spPr/>
        <p:txBody>
          <a:bodyPr/>
          <a:lstStyle/>
          <a:p>
            <a:fld id="{EEBDA4AF-CBDD-40B5-A253-319CB5B032ED}" type="slidenum">
              <a:rPr lang="en-GB" smtClean="0"/>
              <a:t>‹#›</a:t>
            </a:fld>
            <a:endParaRPr lang="en-GB"/>
          </a:p>
        </p:txBody>
      </p:sp>
    </p:spTree>
    <p:extLst>
      <p:ext uri="{BB962C8B-B14F-4D97-AF65-F5344CB8AC3E}">
        <p14:creationId xmlns:p14="http://schemas.microsoft.com/office/powerpoint/2010/main" val="2323222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A02E7A5F-A98B-447F-996D-34B4744E449C}" type="datetimeFigureOut">
              <a:rPr lang="en-GB" smtClean="0"/>
              <a:t>12/07/2023</a:t>
            </a:fld>
            <a:endParaRPr lang="en-GB"/>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GB"/>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EEBDA4AF-CBDD-40B5-A253-319CB5B032ED}" type="slidenum">
              <a:rPr lang="en-GB" smtClean="0"/>
              <a:t>‹#›</a:t>
            </a:fld>
            <a:endParaRPr lang="en-GB"/>
          </a:p>
        </p:txBody>
      </p:sp>
    </p:spTree>
    <p:extLst>
      <p:ext uri="{BB962C8B-B14F-4D97-AF65-F5344CB8AC3E}">
        <p14:creationId xmlns:p14="http://schemas.microsoft.com/office/powerpoint/2010/main" val="3372135494"/>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LongboroughAdmin@ncsf.schoo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northcotswoldschools.co.uk/"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youtube.com/watch?v=TTe5_Em0BHQ"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solidFill>
                <a:prstClr val="black"/>
              </a:solidFill>
              <a:latin typeface="Calibri"/>
            </a:endParaRPr>
          </a:p>
        </p:txBody>
      </p:sp>
      <p:sp>
        <p:nvSpPr>
          <p:cNvPr id="6" name="Rectangle 7"/>
          <p:cNvSpPr>
            <a:spLocks noChangeArrowheads="1"/>
          </p:cNvSpPr>
          <p:nvPr/>
        </p:nvSpPr>
        <p:spPr bwMode="auto">
          <a:xfrm>
            <a:off x="1524001" y="1442652"/>
            <a:ext cx="3214341"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1pPr>
            <a:lvl2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2pPr>
            <a:lvl3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3pPr>
            <a:lvl4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4pPr>
            <a:lvl5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5pPr>
            <a:lvl6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6pPr>
            <a:lvl7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7pPr>
            <a:lvl8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8pPr>
            <a:lvl9pPr fontAlgn="base">
              <a:spcBef>
                <a:spcPct val="0"/>
              </a:spcBef>
              <a:spcAft>
                <a:spcPct val="0"/>
              </a:spcAft>
              <a:tabLst>
                <a:tab pos="2865438" algn="ctr"/>
                <a:tab pos="5730875" algn="r"/>
              </a:tabLst>
              <a:defRPr>
                <a:solidFill>
                  <a:schemeClr val="tx1"/>
                </a:solidFill>
                <a:latin typeface="Arial" pitchFamily="34" charset="0"/>
                <a:cs typeface="Arial" pitchFamily="34" charset="0"/>
              </a:defRPr>
            </a:lvl9pPr>
          </a:lstStyle>
          <a:p>
            <a:r>
              <a:rPr lang="en-GB" altLang="en-US" sz="1200">
                <a:solidFill>
                  <a:prstClr val="black"/>
                </a:solidFill>
                <a:ea typeface="Times New Roman" pitchFamily="18" charset="0"/>
              </a:rPr>
              <a:t>                                                                      </a:t>
            </a:r>
            <a:endParaRPr lang="en-GB" altLang="en-US">
              <a:solidFill>
                <a:prstClr val="black"/>
              </a:solidFill>
            </a:endParaRPr>
          </a:p>
        </p:txBody>
      </p:sp>
      <p:pic>
        <p:nvPicPr>
          <p:cNvPr id="7" name="Picture 6">
            <a:extLst>
              <a:ext uri="{FF2B5EF4-FFF2-40B4-BE49-F238E27FC236}">
                <a16:creationId xmlns:a16="http://schemas.microsoft.com/office/drawing/2014/main" id="{F6EAFECF-6724-4F7B-ABD4-34941451B93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876" b="95349" l="6061" r="92424">
                        <a14:foregroundMark x1="15909" y1="11628" x2="75000" y2="71318"/>
                        <a14:foregroundMark x1="75000" y1="71318" x2="35606" y2="79070"/>
                        <a14:foregroundMark x1="35606" y1="79070" x2="53030" y2="41860"/>
                        <a14:foregroundMark x1="53030" y1="41860" x2="70455" y2="24806"/>
                        <a14:foregroundMark x1="9848" y1="6977" x2="14394" y2="79845"/>
                        <a14:foregroundMark x1="9848" y1="65891" x2="9091" y2="40310"/>
                        <a14:foregroundMark x1="6818" y1="95349" x2="23485" y2="75969"/>
                        <a14:foregroundMark x1="83333" y1="84496" x2="31818" y2="86047"/>
                        <a14:foregroundMark x1="87121" y1="83721" x2="80303" y2="43411"/>
                        <a14:foregroundMark x1="80303" y1="43411" x2="86364" y2="7752"/>
                        <a14:foregroundMark x1="86364" y1="7752" x2="40152" y2="10853"/>
                        <a14:foregroundMark x1="26515" y1="10078" x2="64394" y2="11628"/>
                        <a14:foregroundMark x1="51515" y1="3876" x2="51515" y2="3876"/>
                        <a14:foregroundMark x1="85606" y1="36434" x2="85606" y2="36434"/>
                        <a14:foregroundMark x1="87879" y1="45736" x2="87879" y2="45736"/>
                        <a14:foregroundMark x1="87879" y1="31783" x2="87879" y2="13953"/>
                        <a14:foregroundMark x1="92424" y1="41860" x2="92424" y2="41860"/>
                        <a14:backgroundMark x1="6818" y1="96899" x2="6818" y2="96899"/>
                      </a14:backgroundRemoval>
                    </a14:imgEffect>
                  </a14:imgLayer>
                </a14:imgProps>
              </a:ext>
            </a:extLst>
          </a:blip>
          <a:stretch>
            <a:fillRect/>
          </a:stretch>
        </p:blipFill>
        <p:spPr>
          <a:xfrm>
            <a:off x="5467350" y="367098"/>
            <a:ext cx="1257300" cy="1228725"/>
          </a:xfrm>
          <a:prstGeom prst="rect">
            <a:avLst/>
          </a:prstGeom>
        </p:spPr>
      </p:pic>
      <p:sp>
        <p:nvSpPr>
          <p:cNvPr id="11" name="Title 1"/>
          <p:cNvSpPr txBox="1">
            <a:spLocks/>
          </p:cNvSpPr>
          <p:nvPr/>
        </p:nvSpPr>
        <p:spPr>
          <a:xfrm>
            <a:off x="1708732" y="1501770"/>
            <a:ext cx="8879204" cy="1303435"/>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latin typeface="Sassoon Primary" pitchFamily="50" charset="0"/>
              </a:rPr>
              <a:t>Reception Parent Meeting</a:t>
            </a:r>
          </a:p>
        </p:txBody>
      </p:sp>
      <p:sp>
        <p:nvSpPr>
          <p:cNvPr id="13" name="Subtitle 2"/>
          <p:cNvSpPr>
            <a:spLocks noGrp="1"/>
          </p:cNvSpPr>
          <p:nvPr>
            <p:ph type="subTitle" idx="1"/>
          </p:nvPr>
        </p:nvSpPr>
        <p:spPr>
          <a:xfrm>
            <a:off x="2011952" y="3273424"/>
            <a:ext cx="8112859" cy="1752600"/>
          </a:xfrm>
        </p:spPr>
        <p:txBody>
          <a:bodyPr>
            <a:normAutofit/>
          </a:bodyPr>
          <a:lstStyle/>
          <a:p>
            <a:r>
              <a:rPr lang="en-GB" dirty="0">
                <a:latin typeface="Sassoon Primary" pitchFamily="50" charset="0"/>
              </a:rPr>
              <a:t>September 2022</a:t>
            </a:r>
          </a:p>
          <a:p>
            <a:r>
              <a:rPr lang="en-GB" dirty="0">
                <a:latin typeface="Sassoon Primary" pitchFamily="50" charset="0"/>
              </a:rPr>
              <a:t>Mrs Pryor – Acting Head of School</a:t>
            </a:r>
          </a:p>
          <a:p>
            <a:r>
              <a:rPr lang="en-GB" dirty="0">
                <a:latin typeface="Sassoon Primary" pitchFamily="50" charset="0"/>
              </a:rPr>
              <a:t>Miss Woodward – Class 1 teacher</a:t>
            </a:r>
          </a:p>
        </p:txBody>
      </p:sp>
    </p:spTree>
    <p:extLst>
      <p:ext uri="{BB962C8B-B14F-4D97-AF65-F5344CB8AC3E}">
        <p14:creationId xmlns:p14="http://schemas.microsoft.com/office/powerpoint/2010/main" val="37050136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2619" y="402070"/>
            <a:ext cx="3840085" cy="1692794"/>
          </a:xfrm>
        </p:spPr>
        <p:txBody>
          <a:bodyPr>
            <a:normAutofit/>
          </a:bodyPr>
          <a:lstStyle/>
          <a:p>
            <a:r>
              <a:rPr lang="en-GB" dirty="0"/>
              <a:t>Forest Friday</a:t>
            </a:r>
          </a:p>
        </p:txBody>
      </p:sp>
      <p:sp>
        <p:nvSpPr>
          <p:cNvPr id="3" name="Content Placeholder 2"/>
          <p:cNvSpPr>
            <a:spLocks noGrp="1"/>
          </p:cNvSpPr>
          <p:nvPr>
            <p:ph idx="1"/>
          </p:nvPr>
        </p:nvSpPr>
        <p:spPr>
          <a:xfrm>
            <a:off x="107877" y="2433617"/>
            <a:ext cx="5485853" cy="4022313"/>
          </a:xfrm>
        </p:spPr>
        <p:txBody>
          <a:bodyPr>
            <a:normAutofit lnSpcReduction="10000"/>
          </a:bodyPr>
          <a:lstStyle/>
          <a:p>
            <a:pPr algn="ctr"/>
            <a:r>
              <a:rPr lang="en-GB" sz="1600" dirty="0"/>
              <a:t>Forest Friday takes place every Friday afternoon.</a:t>
            </a:r>
          </a:p>
          <a:p>
            <a:pPr marL="0" indent="0" algn="ctr">
              <a:buNone/>
            </a:pPr>
            <a:endParaRPr lang="en-GB" sz="1600" dirty="0"/>
          </a:p>
          <a:p>
            <a:pPr algn="ctr"/>
            <a:r>
              <a:rPr lang="en-GB" sz="1600" dirty="0"/>
              <a:t>Please send your child with a warm jumper and joggers.</a:t>
            </a:r>
          </a:p>
          <a:p>
            <a:pPr marL="0" indent="0" algn="ctr">
              <a:buNone/>
            </a:pPr>
            <a:endParaRPr lang="en-GB" sz="1600" dirty="0"/>
          </a:p>
          <a:p>
            <a:pPr algn="ctr"/>
            <a:r>
              <a:rPr lang="en-GB" sz="1600" dirty="0"/>
              <a:t>We provide waterproof suits. </a:t>
            </a:r>
          </a:p>
          <a:p>
            <a:pPr marL="0" indent="0" algn="ctr">
              <a:buNone/>
            </a:pPr>
            <a:endParaRPr lang="en-GB" sz="1600" dirty="0"/>
          </a:p>
          <a:p>
            <a:pPr algn="ctr"/>
            <a:r>
              <a:rPr lang="en-GB" sz="1600" dirty="0"/>
              <a:t>In winter send extra layers </a:t>
            </a:r>
            <a:r>
              <a:rPr lang="en-GB" sz="1600" dirty="0" err="1"/>
              <a:t>eg</a:t>
            </a:r>
            <a:r>
              <a:rPr lang="en-GB" sz="1600" dirty="0"/>
              <a:t>. fleece, gloves and a hat. NAMED!</a:t>
            </a:r>
          </a:p>
          <a:p>
            <a:pPr marL="0" indent="0" algn="ctr">
              <a:buNone/>
            </a:pPr>
            <a:endParaRPr lang="en-GB" sz="1600" dirty="0"/>
          </a:p>
          <a:p>
            <a:pPr algn="ctr"/>
            <a:r>
              <a:rPr lang="en-GB" sz="1600" dirty="0"/>
              <a:t>Please ensure your child has a weather appropriate coat in school every day and a sun hat or woolly hat when required.</a:t>
            </a:r>
          </a:p>
        </p:txBody>
      </p:sp>
      <p:pic>
        <p:nvPicPr>
          <p:cNvPr id="5" name="Picture 4">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pic>
        <p:nvPicPr>
          <p:cNvPr id="6" name="Picture 5">
            <a:extLst>
              <a:ext uri="{FF2B5EF4-FFF2-40B4-BE49-F238E27FC236}">
                <a16:creationId xmlns:a16="http://schemas.microsoft.com/office/drawing/2014/main" id="{221F4ED9-23DF-4A19-9C23-6377AA3CD13B}"/>
              </a:ext>
            </a:extLst>
          </p:cNvPr>
          <p:cNvPicPr>
            <a:picLocks noChangeAspect="1"/>
          </p:cNvPicPr>
          <p:nvPr/>
        </p:nvPicPr>
        <p:blipFill>
          <a:blip r:embed="rId3"/>
          <a:stretch>
            <a:fillRect/>
          </a:stretch>
        </p:blipFill>
        <p:spPr>
          <a:xfrm>
            <a:off x="6246285" y="1865867"/>
            <a:ext cx="5363084" cy="4022313"/>
          </a:xfrm>
          <a:prstGeom prst="rect">
            <a:avLst/>
          </a:prstGeom>
        </p:spPr>
      </p:pic>
    </p:spTree>
    <p:extLst>
      <p:ext uri="{BB962C8B-B14F-4D97-AF65-F5344CB8AC3E}">
        <p14:creationId xmlns:p14="http://schemas.microsoft.com/office/powerpoint/2010/main" val="1734216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491" y="365125"/>
            <a:ext cx="3840085" cy="1692794"/>
          </a:xfrm>
        </p:spPr>
        <p:txBody>
          <a:bodyPr>
            <a:normAutofit/>
          </a:bodyPr>
          <a:lstStyle/>
          <a:p>
            <a:r>
              <a:rPr lang="en-GB"/>
              <a:t>Physical Development</a:t>
            </a:r>
            <a:endParaRPr lang="en-GB" dirty="0"/>
          </a:p>
        </p:txBody>
      </p:sp>
      <p:sp>
        <p:nvSpPr>
          <p:cNvPr id="3" name="Content Placeholder 2"/>
          <p:cNvSpPr>
            <a:spLocks noGrp="1"/>
          </p:cNvSpPr>
          <p:nvPr>
            <p:ph idx="1"/>
          </p:nvPr>
        </p:nvSpPr>
        <p:spPr>
          <a:xfrm>
            <a:off x="1136915" y="2398552"/>
            <a:ext cx="5597236" cy="4094323"/>
          </a:xfrm>
        </p:spPr>
        <p:txBody>
          <a:bodyPr>
            <a:normAutofit fontScale="92500"/>
          </a:bodyPr>
          <a:lstStyle/>
          <a:p>
            <a:pPr algn="ctr"/>
            <a:r>
              <a:rPr lang="en-GB" sz="2400" dirty="0"/>
              <a:t>Physical development is planned for throughout our week; however, we have a specific weekly session focused on PD.</a:t>
            </a:r>
          </a:p>
          <a:p>
            <a:pPr algn="ctr"/>
            <a:endParaRPr lang="en-GB" sz="2400" dirty="0"/>
          </a:p>
          <a:p>
            <a:pPr algn="ctr"/>
            <a:r>
              <a:rPr lang="en-GB" sz="2400" dirty="0"/>
              <a:t>Class 1 will have PE each week with Mr Cooper from the Sports Project.</a:t>
            </a:r>
          </a:p>
          <a:p>
            <a:pPr algn="ctr"/>
            <a:endParaRPr lang="en-GB" sz="2400" dirty="0"/>
          </a:p>
          <a:p>
            <a:pPr algn="ctr"/>
            <a:r>
              <a:rPr lang="en-GB" sz="2400" dirty="0"/>
              <a:t>Children should keep their PE kit in school. Joggers will be needed in winter.</a:t>
            </a:r>
          </a:p>
        </p:txBody>
      </p:sp>
      <p:pic>
        <p:nvPicPr>
          <p:cNvPr id="6" name="Picture 5">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pic>
        <p:nvPicPr>
          <p:cNvPr id="4" name="Picture 3">
            <a:extLst>
              <a:ext uri="{FF2B5EF4-FFF2-40B4-BE49-F238E27FC236}">
                <a16:creationId xmlns:a16="http://schemas.microsoft.com/office/drawing/2014/main" id="{B289C1BF-7AD1-41C9-A21B-17434DC30045}"/>
              </a:ext>
            </a:extLst>
          </p:cNvPr>
          <p:cNvPicPr>
            <a:picLocks noChangeAspect="1"/>
          </p:cNvPicPr>
          <p:nvPr/>
        </p:nvPicPr>
        <p:blipFill>
          <a:blip r:embed="rId3"/>
          <a:stretch>
            <a:fillRect/>
          </a:stretch>
        </p:blipFill>
        <p:spPr>
          <a:xfrm>
            <a:off x="7858946" y="2783566"/>
            <a:ext cx="2920237" cy="2066723"/>
          </a:xfrm>
          <a:prstGeom prst="rect">
            <a:avLst/>
          </a:prstGeom>
        </p:spPr>
      </p:pic>
    </p:spTree>
    <p:extLst>
      <p:ext uri="{BB962C8B-B14F-4D97-AF65-F5344CB8AC3E}">
        <p14:creationId xmlns:p14="http://schemas.microsoft.com/office/powerpoint/2010/main" val="3149840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491" y="365125"/>
            <a:ext cx="3840085" cy="1692794"/>
          </a:xfrm>
        </p:spPr>
        <p:txBody>
          <a:bodyPr>
            <a:normAutofit/>
          </a:bodyPr>
          <a:lstStyle/>
          <a:p>
            <a:r>
              <a:rPr lang="en-GB">
                <a:cs typeface="Calibri"/>
              </a:rPr>
              <a:t>Our Church and Worship</a:t>
            </a:r>
          </a:p>
        </p:txBody>
      </p:sp>
      <p:sp>
        <p:nvSpPr>
          <p:cNvPr id="3" name="Content Placeholder 2"/>
          <p:cNvSpPr>
            <a:spLocks noGrp="1"/>
          </p:cNvSpPr>
          <p:nvPr>
            <p:ph idx="1"/>
          </p:nvPr>
        </p:nvSpPr>
        <p:spPr>
          <a:xfrm>
            <a:off x="896770" y="2423672"/>
            <a:ext cx="6077526" cy="4084384"/>
          </a:xfrm>
        </p:spPr>
        <p:txBody>
          <a:bodyPr vert="horz" lIns="91440" tIns="45720" rIns="91440" bIns="45720" rtlCol="0" anchor="t">
            <a:normAutofit/>
          </a:bodyPr>
          <a:lstStyle/>
          <a:p>
            <a:pPr algn="ctr"/>
            <a:r>
              <a:rPr lang="en-GB" sz="1600" dirty="0">
                <a:cs typeface="Calibri"/>
              </a:rPr>
              <a:t>We are a Church of England School and have strong links with our local Church – St. James' </a:t>
            </a:r>
            <a:r>
              <a:rPr lang="en-GB" sz="1600" dirty="0" err="1">
                <a:cs typeface="Calibri"/>
              </a:rPr>
              <a:t>Longborough</a:t>
            </a:r>
            <a:endParaRPr lang="en-GB" sz="1600" dirty="0">
              <a:cs typeface="Calibri"/>
            </a:endParaRPr>
          </a:p>
          <a:p>
            <a:pPr marL="0" indent="0" algn="ctr">
              <a:buNone/>
            </a:pPr>
            <a:endParaRPr lang="en-GB" sz="1600" dirty="0">
              <a:cs typeface="Calibri"/>
            </a:endParaRPr>
          </a:p>
          <a:p>
            <a:pPr algn="ctr"/>
            <a:r>
              <a:rPr lang="en-GB" sz="1600" dirty="0">
                <a:cs typeface="Calibri"/>
              </a:rPr>
              <a:t>Each day we have Worship within our classes or as a whole school </a:t>
            </a:r>
          </a:p>
          <a:p>
            <a:pPr marL="0" indent="0" algn="ctr">
              <a:buNone/>
            </a:pPr>
            <a:endParaRPr lang="en-GB" sz="1600" dirty="0">
              <a:cs typeface="Calibri"/>
            </a:endParaRPr>
          </a:p>
          <a:p>
            <a:pPr algn="ctr"/>
            <a:r>
              <a:rPr lang="en-GB" sz="1600" dirty="0">
                <a:cs typeface="Calibri"/>
              </a:rPr>
              <a:t>Throughout the year we celebrate different religious festivals.</a:t>
            </a:r>
          </a:p>
          <a:p>
            <a:pPr marL="0" indent="0" algn="ctr">
              <a:buNone/>
            </a:pPr>
            <a:endParaRPr lang="en-GB" sz="1600" dirty="0">
              <a:cs typeface="Calibri"/>
            </a:endParaRPr>
          </a:p>
          <a:p>
            <a:pPr algn="ctr"/>
            <a:r>
              <a:rPr lang="en-GB" sz="1600" dirty="0">
                <a:cs typeface="Calibri"/>
              </a:rPr>
              <a:t>Pebble Worship will take place at the beginning of term.</a:t>
            </a:r>
          </a:p>
          <a:p>
            <a:pPr marL="0" indent="0" algn="ctr">
              <a:buNone/>
            </a:pPr>
            <a:endParaRPr lang="en-GB" sz="1600" dirty="0">
              <a:cs typeface="Calibri"/>
            </a:endParaRPr>
          </a:p>
          <a:p>
            <a:pPr algn="ctr"/>
            <a:r>
              <a:rPr lang="en-GB" sz="1600" dirty="0">
                <a:cs typeface="Calibri"/>
              </a:rPr>
              <a:t>Harvest Festival will be around the end of September.</a:t>
            </a:r>
          </a:p>
        </p:txBody>
      </p:sp>
      <p:pic>
        <p:nvPicPr>
          <p:cNvPr id="6" name="Picture 5">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pic>
        <p:nvPicPr>
          <p:cNvPr id="7" name="Picture 6">
            <a:extLst>
              <a:ext uri="{FF2B5EF4-FFF2-40B4-BE49-F238E27FC236}">
                <a16:creationId xmlns:a16="http://schemas.microsoft.com/office/drawing/2014/main" id="{3E4852C6-4EDF-474F-971D-B30A902B858A}"/>
              </a:ext>
            </a:extLst>
          </p:cNvPr>
          <p:cNvPicPr>
            <a:picLocks noChangeAspect="1"/>
          </p:cNvPicPr>
          <p:nvPr/>
        </p:nvPicPr>
        <p:blipFill>
          <a:blip r:embed="rId3"/>
          <a:stretch>
            <a:fillRect/>
          </a:stretch>
        </p:blipFill>
        <p:spPr>
          <a:xfrm>
            <a:off x="8409276" y="2976129"/>
            <a:ext cx="2466975" cy="1847850"/>
          </a:xfrm>
          <a:prstGeom prst="rect">
            <a:avLst/>
          </a:prstGeom>
        </p:spPr>
      </p:pic>
    </p:spTree>
    <p:extLst>
      <p:ext uri="{BB962C8B-B14F-4D97-AF65-F5344CB8AC3E}">
        <p14:creationId xmlns:p14="http://schemas.microsoft.com/office/powerpoint/2010/main" val="133549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75957" y="365125"/>
            <a:ext cx="3840085" cy="1692794"/>
          </a:xfrm>
        </p:spPr>
        <p:txBody>
          <a:bodyPr>
            <a:normAutofit/>
          </a:bodyPr>
          <a:lstStyle/>
          <a:p>
            <a:r>
              <a:rPr lang="en-GB" dirty="0"/>
              <a:t>Home School Communication</a:t>
            </a:r>
          </a:p>
        </p:txBody>
      </p:sp>
      <p:sp>
        <p:nvSpPr>
          <p:cNvPr id="3" name="Content Placeholder 2"/>
          <p:cNvSpPr>
            <a:spLocks noGrp="1"/>
          </p:cNvSpPr>
          <p:nvPr>
            <p:ph idx="1"/>
          </p:nvPr>
        </p:nvSpPr>
        <p:spPr>
          <a:xfrm>
            <a:off x="3198733" y="2398552"/>
            <a:ext cx="5794532" cy="4094323"/>
          </a:xfrm>
        </p:spPr>
        <p:txBody>
          <a:bodyPr vert="horz" lIns="91440" tIns="45720" rIns="91440" bIns="45720" rtlCol="0" anchor="t">
            <a:normAutofit fontScale="92500" lnSpcReduction="20000"/>
          </a:bodyPr>
          <a:lstStyle/>
          <a:p>
            <a:pPr algn="ctr"/>
            <a:r>
              <a:rPr lang="en-GB" sz="2400" dirty="0"/>
              <a:t>If you need to get in touch with us about anything, the easiest way to do so is by:</a:t>
            </a:r>
          </a:p>
          <a:p>
            <a:pPr marL="0" indent="0" algn="ctr">
              <a:buNone/>
            </a:pPr>
            <a:endParaRPr lang="en-GB" sz="2400" dirty="0"/>
          </a:p>
          <a:p>
            <a:pPr lvl="1" algn="ctr"/>
            <a:r>
              <a:rPr lang="en-GB" sz="2400" dirty="0"/>
              <a:t>emailing </a:t>
            </a:r>
            <a:r>
              <a:rPr lang="en-GB" sz="2400" dirty="0" err="1">
                <a:hlinkClick r:id="rId2"/>
              </a:rPr>
              <a:t>LongboroughAdmin@ncsf.school</a:t>
            </a:r>
            <a:endParaRPr lang="en-GB" sz="2400" dirty="0"/>
          </a:p>
          <a:p>
            <a:pPr marL="228600" lvl="1" indent="0" algn="ctr">
              <a:buNone/>
            </a:pPr>
            <a:endParaRPr lang="en-GB" sz="2400" dirty="0"/>
          </a:p>
          <a:p>
            <a:pPr lvl="1" algn="ctr"/>
            <a:r>
              <a:rPr lang="en-GB" sz="2400" dirty="0"/>
              <a:t>arranging a meeting or phone call by contacting the office </a:t>
            </a:r>
          </a:p>
          <a:p>
            <a:pPr lvl="1" algn="ctr"/>
            <a:endParaRPr lang="en-GB" sz="2400" dirty="0"/>
          </a:p>
          <a:p>
            <a:pPr lvl="1" algn="ctr"/>
            <a:r>
              <a:rPr lang="en-GB" sz="2400" dirty="0"/>
              <a:t>or if it is a quick message or question, at drop-off or pick-up. </a:t>
            </a:r>
          </a:p>
        </p:txBody>
      </p:sp>
      <p:pic>
        <p:nvPicPr>
          <p:cNvPr id="6" name="Picture 5">
            <a:extLst>
              <a:ext uri="{FF2B5EF4-FFF2-40B4-BE49-F238E27FC236}">
                <a16:creationId xmlns:a16="http://schemas.microsoft.com/office/drawing/2014/main" id="{F6EAFECF-6724-4F7B-ABD4-34941451B93D}"/>
              </a:ext>
            </a:extLst>
          </p:cNvPr>
          <p:cNvPicPr>
            <a:picLocks noChangeAspect="1"/>
          </p:cNvPicPr>
          <p:nvPr/>
        </p:nvPicPr>
        <p:blipFill>
          <a:blip r:embed="rId3"/>
          <a:stretch>
            <a:fillRect/>
          </a:stretch>
        </p:blipFill>
        <p:spPr>
          <a:xfrm>
            <a:off x="10779183" y="164714"/>
            <a:ext cx="1257300" cy="1228725"/>
          </a:xfrm>
          <a:prstGeom prst="rect">
            <a:avLst/>
          </a:prstGeom>
        </p:spPr>
      </p:pic>
    </p:spTree>
    <p:extLst>
      <p:ext uri="{BB962C8B-B14F-4D97-AF65-F5344CB8AC3E}">
        <p14:creationId xmlns:p14="http://schemas.microsoft.com/office/powerpoint/2010/main" val="3177473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04664"/>
            <a:ext cx="8534400" cy="1507067"/>
          </a:xfrm>
        </p:spPr>
        <p:txBody>
          <a:bodyPr/>
          <a:lstStyle/>
          <a:p>
            <a:r>
              <a:rPr lang="en-GB" dirty="0"/>
              <a:t>Home school agreement </a:t>
            </a:r>
          </a:p>
        </p:txBody>
      </p:sp>
      <p:sp>
        <p:nvSpPr>
          <p:cNvPr id="3" name="Content Placeholder 2"/>
          <p:cNvSpPr>
            <a:spLocks noGrp="1"/>
          </p:cNvSpPr>
          <p:nvPr>
            <p:ph idx="1"/>
          </p:nvPr>
        </p:nvSpPr>
        <p:spPr>
          <a:xfrm>
            <a:off x="1981200" y="2193509"/>
            <a:ext cx="8229600" cy="4028918"/>
          </a:xfrm>
        </p:spPr>
        <p:txBody>
          <a:bodyPr>
            <a:normAutofit lnSpcReduction="10000"/>
          </a:bodyPr>
          <a:lstStyle/>
          <a:p>
            <a:pPr algn="ctr"/>
            <a:r>
              <a:rPr lang="en-GB" dirty="0"/>
              <a:t>Please add ‘wow moments’ and other activities to Tapestry to become part of your child’s learning journey.</a:t>
            </a:r>
          </a:p>
          <a:p>
            <a:pPr marL="0" indent="0" algn="ctr">
              <a:buNone/>
            </a:pPr>
            <a:endParaRPr lang="en-GB" dirty="0"/>
          </a:p>
          <a:p>
            <a:pPr algn="ctr"/>
            <a:r>
              <a:rPr lang="en-GB" dirty="0"/>
              <a:t>Support us with getting the children to school on time and helping to settle the children in. </a:t>
            </a:r>
          </a:p>
          <a:p>
            <a:pPr marL="0" indent="0" algn="ctr">
              <a:buNone/>
            </a:pPr>
            <a:endParaRPr lang="en-GB" dirty="0"/>
          </a:p>
          <a:p>
            <a:pPr algn="ctr"/>
            <a:r>
              <a:rPr lang="en-GB" dirty="0"/>
              <a:t>Please read with your child as much as possible. Try to read their reading books every night and record this in their reading record or any other stories that you have shared.</a:t>
            </a:r>
          </a:p>
          <a:p>
            <a:pPr marL="0" indent="0" algn="ctr">
              <a:buNone/>
            </a:pPr>
            <a:endParaRPr lang="en-GB" dirty="0"/>
          </a:p>
          <a:p>
            <a:pPr algn="ctr"/>
            <a:r>
              <a:rPr lang="en-GB" dirty="0"/>
              <a:t>Please count aloud or count objects whenever possible. Linking to everyday tasks works well and makes this a purposeful task.  </a:t>
            </a:r>
          </a:p>
        </p:txBody>
      </p:sp>
      <p:pic>
        <p:nvPicPr>
          <p:cNvPr id="4" name="Picture 3">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spTree>
    <p:extLst>
      <p:ext uri="{BB962C8B-B14F-4D97-AF65-F5344CB8AC3E}">
        <p14:creationId xmlns:p14="http://schemas.microsoft.com/office/powerpoint/2010/main" val="2349093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7834" y="164714"/>
            <a:ext cx="8534400" cy="1507067"/>
          </a:xfrm>
        </p:spPr>
        <p:txBody>
          <a:bodyPr/>
          <a:lstStyle/>
          <a:p>
            <a:r>
              <a:rPr lang="en-GB" dirty="0"/>
              <a:t>Aims:</a:t>
            </a:r>
          </a:p>
        </p:txBody>
      </p:sp>
      <p:sp>
        <p:nvSpPr>
          <p:cNvPr id="3" name="Content Placeholder 2"/>
          <p:cNvSpPr>
            <a:spLocks noGrp="1"/>
          </p:cNvSpPr>
          <p:nvPr>
            <p:ph idx="1"/>
          </p:nvPr>
        </p:nvSpPr>
        <p:spPr>
          <a:xfrm>
            <a:off x="405788" y="2332003"/>
            <a:ext cx="8696445" cy="3615267"/>
          </a:xfrm>
        </p:spPr>
        <p:txBody>
          <a:bodyPr vert="horz" lIns="91440" tIns="45720" rIns="91440" bIns="45720" rtlCol="0" anchor="t">
            <a:normAutofit fontScale="85000" lnSpcReduction="20000"/>
          </a:bodyPr>
          <a:lstStyle/>
          <a:p>
            <a:pPr algn="ctr"/>
            <a:r>
              <a:rPr lang="en-GB" dirty="0"/>
              <a:t>Our school</a:t>
            </a:r>
          </a:p>
          <a:p>
            <a:pPr algn="ctr"/>
            <a:r>
              <a:rPr lang="en-GB" dirty="0"/>
              <a:t>Teaching and learning (EYFS framework)</a:t>
            </a:r>
          </a:p>
          <a:p>
            <a:pPr algn="ctr"/>
            <a:r>
              <a:rPr lang="en-GB" dirty="0"/>
              <a:t>Baseline</a:t>
            </a:r>
          </a:p>
          <a:p>
            <a:pPr algn="ctr"/>
            <a:r>
              <a:rPr lang="en-GB" dirty="0"/>
              <a:t>Tapestry</a:t>
            </a:r>
          </a:p>
          <a:p>
            <a:pPr algn="ctr"/>
            <a:r>
              <a:rPr lang="en-GB" dirty="0"/>
              <a:t>Website and Twitter</a:t>
            </a:r>
          </a:p>
          <a:p>
            <a:pPr algn="ctr"/>
            <a:r>
              <a:rPr lang="en-GB" dirty="0"/>
              <a:t>Phonics</a:t>
            </a:r>
          </a:p>
          <a:p>
            <a:pPr algn="ctr"/>
            <a:r>
              <a:rPr lang="en-GB" dirty="0"/>
              <a:t>Reading books</a:t>
            </a:r>
          </a:p>
          <a:p>
            <a:pPr algn="ctr"/>
            <a:r>
              <a:rPr lang="en-GB" dirty="0"/>
              <a:t>Forest School and Physical Development</a:t>
            </a:r>
          </a:p>
          <a:p>
            <a:pPr algn="ctr"/>
            <a:r>
              <a:rPr lang="en-GB" dirty="0">
                <a:cs typeface="Calibri"/>
              </a:rPr>
              <a:t>Our church and Worship</a:t>
            </a:r>
            <a:endParaRPr lang="en-GB" dirty="0"/>
          </a:p>
          <a:p>
            <a:pPr algn="ctr"/>
            <a:r>
              <a:rPr lang="en-GB" dirty="0"/>
              <a:t>Home School Communication</a:t>
            </a:r>
          </a:p>
          <a:p>
            <a:pPr algn="ctr"/>
            <a:r>
              <a:rPr lang="en-GB" dirty="0"/>
              <a:t>Questions</a:t>
            </a:r>
          </a:p>
          <a:p>
            <a:endParaRPr lang="en-GB" dirty="0"/>
          </a:p>
        </p:txBody>
      </p:sp>
      <p:pic>
        <p:nvPicPr>
          <p:cNvPr id="4" name="Picture 3">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spTree>
    <p:extLst>
      <p:ext uri="{BB962C8B-B14F-4D97-AF65-F5344CB8AC3E}">
        <p14:creationId xmlns:p14="http://schemas.microsoft.com/office/powerpoint/2010/main" val="3799458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04747-4EAD-4350-8387-C5E1629185AB}"/>
              </a:ext>
            </a:extLst>
          </p:cNvPr>
          <p:cNvSpPr>
            <a:spLocks noGrp="1"/>
          </p:cNvSpPr>
          <p:nvPr>
            <p:ph type="title"/>
          </p:nvPr>
        </p:nvSpPr>
        <p:spPr>
          <a:xfrm>
            <a:off x="2305026" y="456692"/>
            <a:ext cx="7729728" cy="1188720"/>
          </a:xfrm>
        </p:spPr>
        <p:txBody>
          <a:bodyPr/>
          <a:lstStyle/>
          <a:p>
            <a:r>
              <a:rPr lang="en-US" dirty="0"/>
              <a:t>Our School</a:t>
            </a:r>
            <a:endParaRPr lang="en-GB" dirty="0"/>
          </a:p>
        </p:txBody>
      </p:sp>
      <p:sp>
        <p:nvSpPr>
          <p:cNvPr id="3" name="Content Placeholder 2">
            <a:extLst>
              <a:ext uri="{FF2B5EF4-FFF2-40B4-BE49-F238E27FC236}">
                <a16:creationId xmlns:a16="http://schemas.microsoft.com/office/drawing/2014/main" id="{45D592AA-5B88-45DD-A4C9-A314EA0E989C}"/>
              </a:ext>
            </a:extLst>
          </p:cNvPr>
          <p:cNvSpPr>
            <a:spLocks noGrp="1"/>
          </p:cNvSpPr>
          <p:nvPr>
            <p:ph idx="1"/>
          </p:nvPr>
        </p:nvSpPr>
        <p:spPr>
          <a:xfrm>
            <a:off x="1219199" y="2050472"/>
            <a:ext cx="9901382" cy="4239491"/>
          </a:xfrm>
        </p:spPr>
        <p:txBody>
          <a:bodyPr>
            <a:normAutofit fontScale="92500" lnSpcReduction="10000"/>
          </a:bodyPr>
          <a:lstStyle/>
          <a:p>
            <a:pPr marL="0" indent="0" algn="ctr" fontAlgn="t">
              <a:buNone/>
            </a:pPr>
            <a:r>
              <a:rPr lang="en-US" b="1" u="sng" dirty="0"/>
              <a:t>Our School Vision</a:t>
            </a:r>
          </a:p>
          <a:p>
            <a:pPr marL="0" indent="0" algn="ctr" fontAlgn="t">
              <a:buNone/>
            </a:pPr>
            <a:r>
              <a:rPr lang="en-US" dirty="0"/>
              <a:t>A school family at the center of its village community, with a big outward looking heart, where all are enabled to shine as unique individuals, using their well of abilities to flourish as global citizens. </a:t>
            </a:r>
            <a:r>
              <a:rPr lang="en-US" i="1" dirty="0"/>
              <a:t>(Isaiah 58:11)</a:t>
            </a:r>
            <a:endParaRPr lang="en-US" dirty="0"/>
          </a:p>
          <a:p>
            <a:pPr marL="0" indent="0" algn="ctr" fontAlgn="t">
              <a:buNone/>
            </a:pPr>
            <a:endParaRPr lang="en-US" dirty="0"/>
          </a:p>
          <a:p>
            <a:pPr marL="0" indent="0" algn="ctr" fontAlgn="t">
              <a:buNone/>
            </a:pPr>
            <a:r>
              <a:rPr lang="en-US" i="1" dirty="0"/>
              <a:t>At </a:t>
            </a:r>
            <a:r>
              <a:rPr lang="en-US" i="1" dirty="0" err="1"/>
              <a:t>Longborough</a:t>
            </a:r>
            <a:r>
              <a:rPr lang="en-US" i="1" dirty="0"/>
              <a:t> Primary School we show </a:t>
            </a:r>
            <a:r>
              <a:rPr lang="en-US" b="1" i="1" dirty="0"/>
              <a:t>LOVE</a:t>
            </a:r>
            <a:r>
              <a:rPr lang="en-US" i="1" dirty="0"/>
              <a:t>, have </a:t>
            </a:r>
            <a:r>
              <a:rPr lang="en-US" b="1" i="1" dirty="0"/>
              <a:t>PRIDE</a:t>
            </a:r>
            <a:r>
              <a:rPr lang="en-US" i="1" dirty="0"/>
              <a:t> and are </a:t>
            </a:r>
            <a:r>
              <a:rPr lang="en-US" b="1" i="1" dirty="0"/>
              <a:t>SAFE</a:t>
            </a:r>
            <a:r>
              <a:rPr lang="en-US" i="1" dirty="0"/>
              <a:t>.</a:t>
            </a:r>
            <a:endParaRPr lang="en-US" dirty="0"/>
          </a:p>
          <a:p>
            <a:pPr marL="0" indent="0" algn="ctr" fontAlgn="t">
              <a:buNone/>
            </a:pPr>
            <a:endParaRPr lang="en-US" dirty="0"/>
          </a:p>
          <a:p>
            <a:pPr marL="0" indent="0" algn="ctr" fontAlgn="t">
              <a:buNone/>
            </a:pPr>
            <a:r>
              <a:rPr lang="en-US" b="1" u="sng" dirty="0"/>
              <a:t>Our Christian Values</a:t>
            </a:r>
          </a:p>
          <a:p>
            <a:pPr marL="0" indent="0" algn="ctr" fontAlgn="t">
              <a:buNone/>
            </a:pPr>
            <a:r>
              <a:rPr lang="en-US" b="1" dirty="0"/>
              <a:t>Compassion - </a:t>
            </a:r>
            <a:r>
              <a:rPr lang="en-US" dirty="0"/>
              <a:t>Clothe yourselves with compassion, kindness, humility, gentleness and patience. Colossians 3.12</a:t>
            </a:r>
          </a:p>
          <a:p>
            <a:pPr marL="0" indent="0" algn="ctr" fontAlgn="t">
              <a:buNone/>
            </a:pPr>
            <a:r>
              <a:rPr lang="en-US" b="1" dirty="0"/>
              <a:t>Courage - </a:t>
            </a:r>
            <a:r>
              <a:rPr lang="en-US" dirty="0"/>
              <a:t>Be strong and courageous; do not be frightened or dismayed, for the lord your God is with you wherever you go. Joshua 1.9</a:t>
            </a:r>
          </a:p>
          <a:p>
            <a:pPr marL="0" indent="0" algn="ctr" fontAlgn="t">
              <a:buNone/>
            </a:pPr>
            <a:r>
              <a:rPr lang="en-US" b="1" dirty="0"/>
              <a:t>Respect - </a:t>
            </a:r>
            <a:r>
              <a:rPr lang="en-US" dirty="0"/>
              <a:t>Do to others as you would have them do to you. Matthew 7.12</a:t>
            </a:r>
          </a:p>
          <a:p>
            <a:pPr marL="0" indent="0">
              <a:buNone/>
            </a:pPr>
            <a:endParaRPr lang="en-GB" dirty="0"/>
          </a:p>
        </p:txBody>
      </p:sp>
    </p:spTree>
    <p:extLst>
      <p:ext uri="{BB962C8B-B14F-4D97-AF65-F5344CB8AC3E}">
        <p14:creationId xmlns:p14="http://schemas.microsoft.com/office/powerpoint/2010/main" val="3519040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5491" y="365125"/>
            <a:ext cx="3840085" cy="1692794"/>
          </a:xfrm>
        </p:spPr>
        <p:txBody>
          <a:bodyPr>
            <a:normAutofit/>
          </a:bodyPr>
          <a:lstStyle/>
          <a:p>
            <a:r>
              <a:rPr lang="en-GB" dirty="0"/>
              <a:t>Teaching and Learning </a:t>
            </a:r>
          </a:p>
        </p:txBody>
      </p:sp>
      <p:sp>
        <p:nvSpPr>
          <p:cNvPr id="3" name="Content Placeholder 2"/>
          <p:cNvSpPr>
            <a:spLocks noGrp="1"/>
          </p:cNvSpPr>
          <p:nvPr>
            <p:ph idx="1"/>
          </p:nvPr>
        </p:nvSpPr>
        <p:spPr>
          <a:xfrm>
            <a:off x="497746" y="2436610"/>
            <a:ext cx="7038787" cy="4407285"/>
          </a:xfrm>
        </p:spPr>
        <p:txBody>
          <a:bodyPr>
            <a:normAutofit fontScale="47500" lnSpcReduction="20000"/>
          </a:bodyPr>
          <a:lstStyle/>
          <a:p>
            <a:pPr algn="ctr"/>
            <a:r>
              <a:rPr lang="en-GB" sz="3800" dirty="0"/>
              <a:t>Our aim is to make the learning as practical, fun and engaging. We will be outside in all weathers so we might get a little messy! </a:t>
            </a:r>
          </a:p>
          <a:p>
            <a:pPr marL="0" indent="0" algn="ctr">
              <a:buNone/>
            </a:pPr>
            <a:endParaRPr lang="en-GB" sz="3800" dirty="0"/>
          </a:p>
          <a:p>
            <a:pPr algn="ctr"/>
            <a:r>
              <a:rPr lang="en-GB" sz="3800" dirty="0"/>
              <a:t>Teaching and learning will take place through adult led activities/teaching and through child-initiated exploration. </a:t>
            </a:r>
          </a:p>
          <a:p>
            <a:pPr marL="0" indent="0" algn="ctr">
              <a:buNone/>
            </a:pPr>
            <a:endParaRPr lang="en-GB" sz="3800" dirty="0"/>
          </a:p>
          <a:p>
            <a:pPr algn="ctr"/>
            <a:r>
              <a:rPr lang="en-GB" sz="3800" dirty="0"/>
              <a:t>The classroom is set up for child-led continuous provision which is enhanced to link with our phonics, English, Maths and topic themes as well as the children’s interests and needs. </a:t>
            </a:r>
          </a:p>
          <a:p>
            <a:pPr marL="0" indent="0" algn="ctr">
              <a:buNone/>
            </a:pPr>
            <a:endParaRPr lang="en-GB" sz="3800" dirty="0"/>
          </a:p>
          <a:p>
            <a:pPr algn="ctr"/>
            <a:r>
              <a:rPr lang="en-GB" sz="3800" dirty="0"/>
              <a:t>As a C of E School we have weekly RE lessons, alongside regular collective worship.</a:t>
            </a:r>
          </a:p>
        </p:txBody>
      </p:sp>
      <p:pic>
        <p:nvPicPr>
          <p:cNvPr id="6" name="Picture 5">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pic>
        <p:nvPicPr>
          <p:cNvPr id="4" name="Picture 3">
            <a:extLst>
              <a:ext uri="{FF2B5EF4-FFF2-40B4-BE49-F238E27FC236}">
                <a16:creationId xmlns:a16="http://schemas.microsoft.com/office/drawing/2014/main" id="{1A0DD9D4-7993-4365-9D87-1561D0BF7447}"/>
              </a:ext>
            </a:extLst>
          </p:cNvPr>
          <p:cNvPicPr>
            <a:picLocks noChangeAspect="1"/>
          </p:cNvPicPr>
          <p:nvPr/>
        </p:nvPicPr>
        <p:blipFill rotWithShape="1">
          <a:blip r:embed="rId3"/>
          <a:srcRect l="44091" t="20319" r="28030" b="32660"/>
          <a:stretch/>
        </p:blipFill>
        <p:spPr>
          <a:xfrm>
            <a:off x="8174861" y="2436610"/>
            <a:ext cx="3398981" cy="3224744"/>
          </a:xfrm>
          <a:prstGeom prst="rect">
            <a:avLst/>
          </a:prstGeom>
        </p:spPr>
      </p:pic>
    </p:spTree>
    <p:extLst>
      <p:ext uri="{BB962C8B-B14F-4D97-AF65-F5344CB8AC3E}">
        <p14:creationId xmlns:p14="http://schemas.microsoft.com/office/powerpoint/2010/main" val="33950551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8888" y="408391"/>
            <a:ext cx="8534400" cy="1507067"/>
          </a:xfrm>
        </p:spPr>
        <p:txBody>
          <a:bodyPr/>
          <a:lstStyle/>
          <a:p>
            <a:r>
              <a:rPr lang="en-GB" dirty="0"/>
              <a:t>EYFS Framework</a:t>
            </a:r>
          </a:p>
        </p:txBody>
      </p:sp>
      <p:sp>
        <p:nvSpPr>
          <p:cNvPr id="3" name="Content Placeholder 2"/>
          <p:cNvSpPr>
            <a:spLocks noGrp="1"/>
          </p:cNvSpPr>
          <p:nvPr>
            <p:ph idx="1"/>
          </p:nvPr>
        </p:nvSpPr>
        <p:spPr>
          <a:xfrm>
            <a:off x="657478" y="2261386"/>
            <a:ext cx="8757220" cy="3644530"/>
          </a:xfrm>
        </p:spPr>
        <p:txBody>
          <a:bodyPr>
            <a:normAutofit/>
          </a:bodyPr>
          <a:lstStyle/>
          <a:p>
            <a:r>
              <a:rPr lang="en-GB" dirty="0">
                <a:latin typeface="Sassoon Primary" pitchFamily="50" charset="0"/>
              </a:rPr>
              <a:t>The EYFS framework sets the welfare requirements and the 7 areas of learning and development from birth until the end of the reception year.</a:t>
            </a:r>
          </a:p>
          <a:p>
            <a:r>
              <a:rPr lang="en-GB" dirty="0">
                <a:latin typeface="Sassoon Primary" pitchFamily="50" charset="0"/>
              </a:rPr>
              <a:t>In the 7 areas there are 17 Early Learning Goals which we aim to achieve by the end of the year.</a:t>
            </a:r>
          </a:p>
          <a:p>
            <a:pPr marL="0" indent="0">
              <a:buNone/>
            </a:pPr>
            <a:endParaRPr lang="en-GB" dirty="0"/>
          </a:p>
        </p:txBody>
      </p:sp>
      <p:pic>
        <p:nvPicPr>
          <p:cNvPr id="5" name="Picture 4">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pic>
        <p:nvPicPr>
          <p:cNvPr id="6" name="Picture 5">
            <a:extLst>
              <a:ext uri="{FF2B5EF4-FFF2-40B4-BE49-F238E27FC236}">
                <a16:creationId xmlns:a16="http://schemas.microsoft.com/office/drawing/2014/main" id="{CE2D33AF-F18D-471C-AC0C-A42AA4BBD46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778" b="96889" l="3111" r="97778">
                        <a14:foregroundMark x1="91111" y1="32444" x2="91111" y2="32444"/>
                        <a14:foregroundMark x1="84444" y1="49333" x2="84000" y2="68000"/>
                        <a14:foregroundMark x1="95111" y1="60889" x2="95111" y2="60889"/>
                        <a14:foregroundMark x1="98222" y1="56889" x2="98222" y2="56889"/>
                        <a14:foregroundMark x1="58222" y1="69778" x2="60000" y2="93778"/>
                        <a14:foregroundMark x1="62667" y1="97333" x2="62667" y2="97333"/>
                        <a14:foregroundMark x1="77333" y1="20000" x2="63556" y2="35111"/>
                        <a14:foregroundMark x1="51111" y1="7556" x2="48889" y2="27556"/>
                        <a14:foregroundMark x1="48444" y1="2222" x2="48444" y2="2222"/>
                        <a14:foregroundMark x1="16444" y1="23556" x2="30222" y2="37778"/>
                        <a14:foregroundMark x1="13778" y1="49778" x2="12000" y2="65333"/>
                        <a14:foregroundMark x1="28889" y1="52000" x2="19111" y2="67111"/>
                        <a14:foregroundMark x1="8444" y1="49778" x2="7556" y2="61778"/>
                        <a14:foregroundMark x1="3111" y1="55111" x2="3111" y2="55111"/>
                        <a14:foregroundMark x1="40889" y1="68444" x2="28889" y2="91111"/>
                      </a14:backgroundRemoval>
                    </a14:imgEffect>
                  </a14:imgLayer>
                </a14:imgProps>
              </a:ext>
            </a:extLst>
          </a:blip>
          <a:stretch>
            <a:fillRect/>
          </a:stretch>
        </p:blipFill>
        <p:spPr>
          <a:xfrm>
            <a:off x="1436959" y="3981213"/>
            <a:ext cx="2143125" cy="2143125"/>
          </a:xfrm>
          <a:prstGeom prst="rect">
            <a:avLst/>
          </a:prstGeom>
        </p:spPr>
      </p:pic>
      <p:sp>
        <p:nvSpPr>
          <p:cNvPr id="7" name="Rectangle 6">
            <a:extLst>
              <a:ext uri="{FF2B5EF4-FFF2-40B4-BE49-F238E27FC236}">
                <a16:creationId xmlns:a16="http://schemas.microsoft.com/office/drawing/2014/main" id="{8E6E26D6-20EA-4E50-A59A-F3562CCDB9A9}"/>
              </a:ext>
            </a:extLst>
          </p:cNvPr>
          <p:cNvSpPr/>
          <p:nvPr/>
        </p:nvSpPr>
        <p:spPr>
          <a:xfrm>
            <a:off x="4359564" y="4151590"/>
            <a:ext cx="7250545" cy="1754326"/>
          </a:xfrm>
          <a:prstGeom prst="rect">
            <a:avLst/>
          </a:prstGeom>
        </p:spPr>
        <p:txBody>
          <a:bodyPr wrap="square">
            <a:spAutoFit/>
          </a:bodyPr>
          <a:lstStyle/>
          <a:p>
            <a:pPr marL="285750" indent="-285750">
              <a:buClr>
                <a:srgbClr val="B2B2B2"/>
              </a:buClr>
              <a:buFont typeface="Arial" panose="020B0604020202020204" pitchFamily="34" charset="0"/>
              <a:buChar char="•"/>
            </a:pPr>
            <a:r>
              <a:rPr lang="en-GB" dirty="0">
                <a:latin typeface="Sassoon Primary" pitchFamily="50" charset="0"/>
              </a:rPr>
              <a:t>At the end of the year your child will receive a school report which will detail your child’s progress against the 17 Early learning Goals. </a:t>
            </a:r>
          </a:p>
          <a:p>
            <a:pPr marL="285750" indent="-285750">
              <a:buClr>
                <a:srgbClr val="B2B2B2"/>
              </a:buClr>
              <a:buFont typeface="Arial" panose="020B0604020202020204" pitchFamily="34" charset="0"/>
              <a:buChar char="•"/>
            </a:pPr>
            <a:r>
              <a:rPr lang="en-GB" dirty="0">
                <a:latin typeface="Sassoon Primary" pitchFamily="50" charset="0"/>
              </a:rPr>
              <a:t>If we have any concerns over the year, we will involve you with what we are going to put in place to support your child and discuss how you can support from home. </a:t>
            </a:r>
          </a:p>
        </p:txBody>
      </p:sp>
      <p:cxnSp>
        <p:nvCxnSpPr>
          <p:cNvPr id="9" name="Straight Arrow Connector 8">
            <a:extLst>
              <a:ext uri="{FF2B5EF4-FFF2-40B4-BE49-F238E27FC236}">
                <a16:creationId xmlns:a16="http://schemas.microsoft.com/office/drawing/2014/main" id="{4F4798E0-F6BC-48B9-9561-6B3ABF118C37}"/>
              </a:ext>
            </a:extLst>
          </p:cNvPr>
          <p:cNvCxnSpPr>
            <a:cxnSpLocks/>
          </p:cNvCxnSpPr>
          <p:nvPr/>
        </p:nvCxnSpPr>
        <p:spPr>
          <a:xfrm flipH="1">
            <a:off x="3232728" y="2504447"/>
            <a:ext cx="3990108" cy="19180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5758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790" y="418403"/>
            <a:ext cx="8534400" cy="1507067"/>
          </a:xfrm>
        </p:spPr>
        <p:txBody>
          <a:bodyPr/>
          <a:lstStyle/>
          <a:p>
            <a:r>
              <a:rPr lang="en-GB" dirty="0"/>
              <a:t>EYFS Baseline</a:t>
            </a:r>
          </a:p>
        </p:txBody>
      </p:sp>
      <p:sp>
        <p:nvSpPr>
          <p:cNvPr id="3" name="Content Placeholder 2"/>
          <p:cNvSpPr>
            <a:spLocks noGrp="1"/>
          </p:cNvSpPr>
          <p:nvPr>
            <p:ph idx="1"/>
          </p:nvPr>
        </p:nvSpPr>
        <p:spPr>
          <a:xfrm>
            <a:off x="3224448" y="2449209"/>
            <a:ext cx="8534400" cy="3615267"/>
          </a:xfrm>
        </p:spPr>
        <p:txBody>
          <a:bodyPr vert="horz" lIns="91440" tIns="45720" rIns="91440" bIns="45720" rtlCol="0" anchor="t">
            <a:normAutofit/>
          </a:bodyPr>
          <a:lstStyle/>
          <a:p>
            <a:r>
              <a:rPr lang="en-GB" dirty="0"/>
              <a:t>We will be taking part in the EYFS baseline from the Department of Education.</a:t>
            </a:r>
            <a:endParaRPr lang="en-GB" dirty="0">
              <a:cs typeface="Calibri"/>
            </a:endParaRPr>
          </a:p>
          <a:p>
            <a:r>
              <a:rPr lang="en-GB" dirty="0"/>
              <a:t>We aim to complete the baseline during the first full week of school in September.</a:t>
            </a:r>
          </a:p>
          <a:p>
            <a:r>
              <a:rPr lang="en-GB" dirty="0"/>
              <a:t>The baseline will be completed on a 1:1 basis. </a:t>
            </a:r>
          </a:p>
          <a:p>
            <a:r>
              <a:rPr lang="en-GB" dirty="0"/>
              <a:t>There will be practical and visual activities which focus on Maths and English skills. </a:t>
            </a:r>
          </a:p>
          <a:p>
            <a:r>
              <a:rPr lang="en-GB" dirty="0"/>
              <a:t>We will share with you the narrative statements produced by the baseline about the children, which is the new way to measure progress in primary school. </a:t>
            </a:r>
          </a:p>
        </p:txBody>
      </p:sp>
      <p:pic>
        <p:nvPicPr>
          <p:cNvPr id="4" name="Picture 3">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pic>
        <p:nvPicPr>
          <p:cNvPr id="5" name="Picture 4">
            <a:extLst>
              <a:ext uri="{FF2B5EF4-FFF2-40B4-BE49-F238E27FC236}">
                <a16:creationId xmlns:a16="http://schemas.microsoft.com/office/drawing/2014/main" id="{126C359D-0A25-42B2-8778-59C4FD87EC34}"/>
              </a:ext>
            </a:extLst>
          </p:cNvPr>
          <p:cNvPicPr>
            <a:picLocks noChangeAspect="1"/>
          </p:cNvPicPr>
          <p:nvPr/>
        </p:nvPicPr>
        <p:blipFill>
          <a:blip r:embed="rId3"/>
          <a:stretch>
            <a:fillRect/>
          </a:stretch>
        </p:blipFill>
        <p:spPr>
          <a:xfrm>
            <a:off x="738764" y="3096346"/>
            <a:ext cx="2143125" cy="2143125"/>
          </a:xfrm>
          <a:prstGeom prst="rect">
            <a:avLst/>
          </a:prstGeom>
        </p:spPr>
      </p:pic>
    </p:spTree>
    <p:extLst>
      <p:ext uri="{BB962C8B-B14F-4D97-AF65-F5344CB8AC3E}">
        <p14:creationId xmlns:p14="http://schemas.microsoft.com/office/powerpoint/2010/main" val="40251725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019" y="274638"/>
            <a:ext cx="8534400" cy="1507067"/>
          </a:xfrm>
        </p:spPr>
        <p:txBody>
          <a:bodyPr/>
          <a:lstStyle/>
          <a:p>
            <a:r>
              <a:rPr lang="en-GB" dirty="0"/>
              <a:t>Tapestry</a:t>
            </a:r>
          </a:p>
        </p:txBody>
      </p:sp>
      <p:sp>
        <p:nvSpPr>
          <p:cNvPr id="3" name="Content Placeholder 2"/>
          <p:cNvSpPr>
            <a:spLocks noGrp="1"/>
          </p:cNvSpPr>
          <p:nvPr>
            <p:ph idx="1"/>
          </p:nvPr>
        </p:nvSpPr>
        <p:spPr>
          <a:xfrm>
            <a:off x="493019" y="2090911"/>
            <a:ext cx="7958254" cy="4320480"/>
          </a:xfrm>
        </p:spPr>
        <p:txBody>
          <a:bodyPr>
            <a:noAutofit/>
          </a:bodyPr>
          <a:lstStyle/>
          <a:p>
            <a:pPr algn="ctr"/>
            <a:r>
              <a:rPr lang="en-GB" sz="2400" dirty="0"/>
              <a:t>Observations will be added including photos and videos to make up you child’s learning journey. </a:t>
            </a:r>
          </a:p>
          <a:p>
            <a:pPr algn="ctr"/>
            <a:endParaRPr lang="en-US" sz="2400" dirty="0"/>
          </a:p>
          <a:p>
            <a:pPr algn="ctr"/>
            <a:r>
              <a:rPr lang="en-US" sz="2400" dirty="0"/>
              <a:t>I</a:t>
            </a:r>
            <a:r>
              <a:rPr lang="en-GB" sz="2400" dirty="0"/>
              <a:t>f you wanted to share something special that your child has done at home, you can upload it to Tapestry for us to see!</a:t>
            </a:r>
          </a:p>
          <a:p>
            <a:pPr marL="0" indent="0" algn="ctr">
              <a:buNone/>
            </a:pPr>
            <a:endParaRPr lang="en-GB" sz="2400" dirty="0"/>
          </a:p>
          <a:p>
            <a:pPr algn="ctr"/>
            <a:r>
              <a:rPr lang="en-GB" sz="2400" dirty="0"/>
              <a:t>If you wish to add any other people to Tapestry to view your child’s learning journey please send an email to the office. </a:t>
            </a:r>
          </a:p>
        </p:txBody>
      </p:sp>
      <p:pic>
        <p:nvPicPr>
          <p:cNvPr id="5" name="Picture 4">
            <a:extLst>
              <a:ext uri="{FF2B5EF4-FFF2-40B4-BE49-F238E27FC236}">
                <a16:creationId xmlns:a16="http://schemas.microsoft.com/office/drawing/2014/main" id="{F6EAFECF-6724-4F7B-ABD4-34941451B93D}"/>
              </a:ext>
            </a:extLst>
          </p:cNvPr>
          <p:cNvPicPr>
            <a:picLocks noChangeAspect="1"/>
          </p:cNvPicPr>
          <p:nvPr/>
        </p:nvPicPr>
        <p:blipFill>
          <a:blip r:embed="rId2"/>
          <a:stretch>
            <a:fillRect/>
          </a:stretch>
        </p:blipFill>
        <p:spPr>
          <a:xfrm>
            <a:off x="10779183" y="164714"/>
            <a:ext cx="1257300" cy="1228725"/>
          </a:xfrm>
          <a:prstGeom prst="rect">
            <a:avLst/>
          </a:prstGeom>
        </p:spPr>
      </p:pic>
      <p:pic>
        <p:nvPicPr>
          <p:cNvPr id="6" name="Picture 5">
            <a:extLst>
              <a:ext uri="{FF2B5EF4-FFF2-40B4-BE49-F238E27FC236}">
                <a16:creationId xmlns:a16="http://schemas.microsoft.com/office/drawing/2014/main" id="{FFC32EE5-57F3-4D7A-B39D-A6F1FACB29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778" b="90222" l="4889" r="96889">
                        <a14:foregroundMark x1="8444" y1="35111" x2="8444" y2="35111"/>
                        <a14:foregroundMark x1="4889" y1="32444" x2="4889" y2="32444"/>
                        <a14:foregroundMark x1="7556" y1="51556" x2="28000" y2="50222"/>
                        <a14:foregroundMark x1="10222" y1="71556" x2="23556" y2="72000"/>
                        <a14:foregroundMark x1="54222" y1="68444" x2="40444" y2="69333"/>
                        <a14:foregroundMark x1="92889" y1="71111" x2="69333" y2="73333"/>
                        <a14:foregroundMark x1="96000" y1="53333" x2="96000" y2="53333"/>
                        <a14:foregroundMark x1="96889" y1="35556" x2="96889" y2="35556"/>
                        <a14:foregroundMark x1="59556" y1="18667" x2="59111" y2="32000"/>
                        <a14:foregroundMark x1="61333" y1="85778" x2="60889" y2="71111"/>
                        <a14:foregroundMark x1="22667" y1="70222" x2="24889" y2="60889"/>
                        <a14:foregroundMark x1="34222" y1="70667" x2="56000" y2="69333"/>
                        <a14:foregroundMark x1="14222" y1="51111" x2="36000" y2="51556"/>
                        <a14:foregroundMark x1="26222" y1="90222" x2="26222" y2="90222"/>
                        <a14:foregroundMark x1="76444" y1="89778" x2="76444" y2="89778"/>
                        <a14:foregroundMark x1="36000" y1="73778" x2="52000" y2="72889"/>
                      </a14:backgroundRemoval>
                    </a14:imgEffect>
                  </a14:imgLayer>
                </a14:imgProps>
              </a:ext>
            </a:extLst>
          </a:blip>
          <a:stretch>
            <a:fillRect/>
          </a:stretch>
        </p:blipFill>
        <p:spPr>
          <a:xfrm>
            <a:off x="9199273" y="2782310"/>
            <a:ext cx="2143125" cy="2143125"/>
          </a:xfrm>
          <a:prstGeom prst="rect">
            <a:avLst/>
          </a:prstGeom>
        </p:spPr>
      </p:pic>
    </p:spTree>
    <p:extLst>
      <p:ext uri="{BB962C8B-B14F-4D97-AF65-F5344CB8AC3E}">
        <p14:creationId xmlns:p14="http://schemas.microsoft.com/office/powerpoint/2010/main" val="18020562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454" y="3710614"/>
            <a:ext cx="2468166" cy="2452687"/>
          </a:xfrm>
        </p:spPr>
        <p:txBody>
          <a:bodyPr anchor="ctr">
            <a:normAutofit/>
          </a:bodyPr>
          <a:lstStyle/>
          <a:p>
            <a:r>
              <a:rPr lang="en-GB" sz="3100" dirty="0"/>
              <a:t>Website and Twitter</a:t>
            </a:r>
          </a:p>
        </p:txBody>
      </p:sp>
      <p:sp>
        <p:nvSpPr>
          <p:cNvPr id="3" name="Content Placeholder 2"/>
          <p:cNvSpPr>
            <a:spLocks noGrp="1"/>
          </p:cNvSpPr>
          <p:nvPr>
            <p:ph idx="1"/>
          </p:nvPr>
        </p:nvSpPr>
        <p:spPr>
          <a:xfrm>
            <a:off x="4948638" y="3280773"/>
            <a:ext cx="6443488" cy="3312368"/>
          </a:xfrm>
        </p:spPr>
        <p:txBody>
          <a:bodyPr anchor="ctr">
            <a:normAutofit/>
          </a:bodyPr>
          <a:lstStyle/>
          <a:p>
            <a:pPr algn="ctr"/>
            <a:r>
              <a:rPr lang="en-GB" dirty="0"/>
              <a:t>Information about our school and learning can be found on our website. </a:t>
            </a:r>
          </a:p>
          <a:p>
            <a:pPr algn="ctr"/>
            <a:r>
              <a:rPr lang="en-GB" dirty="0"/>
              <a:t>Pictures of our adventures can be found on the class pages of the website. </a:t>
            </a:r>
          </a:p>
          <a:p>
            <a:pPr marL="0" indent="0" algn="ctr">
              <a:buNone/>
            </a:pPr>
            <a:r>
              <a:rPr lang="en-GB" dirty="0">
                <a:hlinkClick r:id="rId2"/>
              </a:rPr>
              <a:t>https://www.northcotswoldschools.co.uk/</a:t>
            </a:r>
            <a:endParaRPr lang="en-GB" dirty="0"/>
          </a:p>
          <a:p>
            <a:pPr algn="ctr"/>
            <a:r>
              <a:rPr lang="en-GB" dirty="0"/>
              <a:t>Follow us on Twitter for regular updates!</a:t>
            </a:r>
          </a:p>
          <a:p>
            <a:pPr marL="0" indent="0" algn="ctr">
              <a:buNone/>
            </a:pPr>
            <a:r>
              <a:rPr lang="en-US" dirty="0"/>
              <a:t>@</a:t>
            </a:r>
            <a:r>
              <a:rPr lang="en-US" dirty="0" err="1"/>
              <a:t>CotsNorth</a:t>
            </a:r>
            <a:r>
              <a:rPr lang="en-US" dirty="0"/>
              <a:t> @</a:t>
            </a:r>
            <a:r>
              <a:rPr lang="en-US" dirty="0" err="1"/>
              <a:t>LongboroughCofE</a:t>
            </a:r>
            <a:endParaRPr lang="en-GB" dirty="0"/>
          </a:p>
        </p:txBody>
      </p:sp>
      <p:pic>
        <p:nvPicPr>
          <p:cNvPr id="4" name="Picture 3">
            <a:extLst>
              <a:ext uri="{FF2B5EF4-FFF2-40B4-BE49-F238E27FC236}">
                <a16:creationId xmlns:a16="http://schemas.microsoft.com/office/drawing/2014/main" id="{DF8E99E3-CF86-4376-8D48-F1103B2BBEC1}"/>
              </a:ext>
            </a:extLst>
          </p:cNvPr>
          <p:cNvPicPr>
            <a:picLocks noChangeAspect="1"/>
          </p:cNvPicPr>
          <p:nvPr/>
        </p:nvPicPr>
        <p:blipFill rotWithShape="1">
          <a:blip r:embed="rId3"/>
          <a:srcRect t="8469" r="1515" b="21639"/>
          <a:stretch/>
        </p:blipFill>
        <p:spPr>
          <a:xfrm>
            <a:off x="2212109" y="182896"/>
            <a:ext cx="7767782" cy="3107113"/>
          </a:xfrm>
          <a:prstGeom prst="rect">
            <a:avLst/>
          </a:prstGeom>
        </p:spPr>
      </p:pic>
    </p:spTree>
    <p:extLst>
      <p:ext uri="{BB962C8B-B14F-4D97-AF65-F5344CB8AC3E}">
        <p14:creationId xmlns:p14="http://schemas.microsoft.com/office/powerpoint/2010/main" val="2153775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6182" y="365125"/>
            <a:ext cx="3840085" cy="1692794"/>
          </a:xfrm>
        </p:spPr>
        <p:txBody>
          <a:bodyPr>
            <a:normAutofit/>
          </a:bodyPr>
          <a:lstStyle/>
          <a:p>
            <a:r>
              <a:rPr lang="en-GB" dirty="0"/>
              <a:t>Phonics homework</a:t>
            </a:r>
          </a:p>
        </p:txBody>
      </p:sp>
      <p:sp>
        <p:nvSpPr>
          <p:cNvPr id="3" name="Content Placeholder 2"/>
          <p:cNvSpPr>
            <a:spLocks noGrp="1"/>
          </p:cNvSpPr>
          <p:nvPr>
            <p:ph idx="1"/>
          </p:nvPr>
        </p:nvSpPr>
        <p:spPr>
          <a:xfrm>
            <a:off x="1448983" y="2528297"/>
            <a:ext cx="4572000" cy="4022305"/>
          </a:xfrm>
        </p:spPr>
        <p:txBody>
          <a:bodyPr>
            <a:normAutofit/>
          </a:bodyPr>
          <a:lstStyle/>
          <a:p>
            <a:pPr algn="ctr"/>
            <a:r>
              <a:rPr lang="en-GB" dirty="0"/>
              <a:t>Flip book – please be careful with your pronunciation! </a:t>
            </a:r>
            <a:r>
              <a:rPr lang="en-GB" dirty="0">
                <a:hlinkClick r:id="rId2"/>
              </a:rPr>
              <a:t>https://www.youtube.com/watch?v=TTe5_Em0BHQ</a:t>
            </a:r>
            <a:r>
              <a:rPr lang="en-GB" dirty="0"/>
              <a:t> </a:t>
            </a:r>
          </a:p>
          <a:p>
            <a:pPr marL="0" indent="0" algn="ctr">
              <a:buNone/>
            </a:pPr>
            <a:endParaRPr lang="en-GB" dirty="0"/>
          </a:p>
          <a:p>
            <a:pPr algn="ctr"/>
            <a:r>
              <a:rPr lang="en-GB" dirty="0"/>
              <a:t>Harder to read and spell (HRS) words</a:t>
            </a:r>
          </a:p>
          <a:p>
            <a:pPr algn="ctr"/>
            <a:endParaRPr lang="en-GB" dirty="0"/>
          </a:p>
          <a:p>
            <a:pPr algn="ctr"/>
            <a:r>
              <a:rPr lang="en-GB" dirty="0"/>
              <a:t>High frequency words</a:t>
            </a:r>
          </a:p>
          <a:p>
            <a:pPr marL="0" indent="0" algn="ctr">
              <a:buNone/>
            </a:pPr>
            <a:endParaRPr lang="en-GB" dirty="0"/>
          </a:p>
          <a:p>
            <a:pPr algn="ctr"/>
            <a:r>
              <a:rPr lang="en-GB" dirty="0"/>
              <a:t>5 minutes per day</a:t>
            </a:r>
          </a:p>
        </p:txBody>
      </p:sp>
      <p:pic>
        <p:nvPicPr>
          <p:cNvPr id="6" name="Picture 5">
            <a:extLst>
              <a:ext uri="{FF2B5EF4-FFF2-40B4-BE49-F238E27FC236}">
                <a16:creationId xmlns:a16="http://schemas.microsoft.com/office/drawing/2014/main" id="{F6EAFECF-6724-4F7B-ABD4-34941451B93D}"/>
              </a:ext>
            </a:extLst>
          </p:cNvPr>
          <p:cNvPicPr>
            <a:picLocks noChangeAspect="1"/>
          </p:cNvPicPr>
          <p:nvPr/>
        </p:nvPicPr>
        <p:blipFill>
          <a:blip r:embed="rId3"/>
          <a:stretch>
            <a:fillRect/>
          </a:stretch>
        </p:blipFill>
        <p:spPr>
          <a:xfrm>
            <a:off x="10779183" y="164714"/>
            <a:ext cx="1257300" cy="1228725"/>
          </a:xfrm>
          <a:prstGeom prst="rect">
            <a:avLst/>
          </a:prstGeom>
        </p:spPr>
      </p:pic>
      <p:pic>
        <p:nvPicPr>
          <p:cNvPr id="5" name="Picture 4">
            <a:extLst>
              <a:ext uri="{FF2B5EF4-FFF2-40B4-BE49-F238E27FC236}">
                <a16:creationId xmlns:a16="http://schemas.microsoft.com/office/drawing/2014/main" id="{99BABA35-518E-47C0-B9F9-0B7C8A9AD7FD}"/>
              </a:ext>
            </a:extLst>
          </p:cNvPr>
          <p:cNvPicPr>
            <a:picLocks noChangeAspect="1"/>
          </p:cNvPicPr>
          <p:nvPr/>
        </p:nvPicPr>
        <p:blipFill rotWithShape="1">
          <a:blip r:embed="rId4"/>
          <a:srcRect b="5324"/>
          <a:stretch/>
        </p:blipFill>
        <p:spPr>
          <a:xfrm>
            <a:off x="6690651" y="1211522"/>
            <a:ext cx="3485858" cy="4950402"/>
          </a:xfrm>
          <a:prstGeom prst="rect">
            <a:avLst/>
          </a:prstGeom>
        </p:spPr>
      </p:pic>
    </p:spTree>
    <p:extLst>
      <p:ext uri="{BB962C8B-B14F-4D97-AF65-F5344CB8AC3E}">
        <p14:creationId xmlns:p14="http://schemas.microsoft.com/office/powerpoint/2010/main" val="3109494311"/>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Custom 2">
      <a:majorFont>
        <a:latin typeface="Sassoon Primary"/>
        <a:ea typeface=""/>
        <a:cs typeface=""/>
      </a:majorFont>
      <a:minorFont>
        <a:latin typeface="Sassoon Primary"/>
        <a:ea typeface=""/>
        <a:cs typeface=""/>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docProps/app.xml><?xml version="1.0" encoding="utf-8"?>
<Properties xmlns="http://schemas.openxmlformats.org/officeDocument/2006/extended-properties" xmlns:vt="http://schemas.openxmlformats.org/officeDocument/2006/docPropsVTypes">
  <Template>TM10001115[[fn=Parcel]]</Template>
  <TotalTime>54</TotalTime>
  <Words>992</Words>
  <Application>Microsoft Office PowerPoint</Application>
  <PresentationFormat>Widescreen</PresentationFormat>
  <Paragraphs>108</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Sassoon Primary</vt:lpstr>
      <vt:lpstr>Times New Roman</vt:lpstr>
      <vt:lpstr>Parcel</vt:lpstr>
      <vt:lpstr>PowerPoint Presentation</vt:lpstr>
      <vt:lpstr>Aims:</vt:lpstr>
      <vt:lpstr>Our School</vt:lpstr>
      <vt:lpstr>Teaching and Learning </vt:lpstr>
      <vt:lpstr>EYFS Framework</vt:lpstr>
      <vt:lpstr>EYFS Baseline</vt:lpstr>
      <vt:lpstr>Tapestry</vt:lpstr>
      <vt:lpstr>Website and Twitter</vt:lpstr>
      <vt:lpstr>Phonics homework</vt:lpstr>
      <vt:lpstr>Forest Friday</vt:lpstr>
      <vt:lpstr>Physical Development</vt:lpstr>
      <vt:lpstr>Our Church and Worship</vt:lpstr>
      <vt:lpstr>Home School Communication</vt:lpstr>
      <vt:lpstr>Home school agreement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Kimberley Woodward</dc:creator>
  <cp:lastModifiedBy>Kimberley Woodward</cp:lastModifiedBy>
  <cp:revision>7</cp:revision>
  <dcterms:modified xsi:type="dcterms:W3CDTF">2023-07-12T13:04:08Z</dcterms:modified>
</cp:coreProperties>
</file>